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73" r:id="rId17"/>
    <p:sldId id="269" r:id="rId18"/>
    <p:sldId id="27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303D90D-DAC9-4990-8BA1-68DFB291C602}" type="datetimeFigureOut">
              <a:rPr lang="fr-FR" smtClean="0"/>
              <a:t>30/03/2020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957741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D90D-DAC9-4990-8BA1-68DFB291C602}" type="datetimeFigureOut">
              <a:rPr lang="fr-FR" smtClean="0"/>
              <a:t>30/03/2020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8379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D90D-DAC9-4990-8BA1-68DFB291C602}" type="datetimeFigureOut">
              <a:rPr lang="fr-FR" smtClean="0"/>
              <a:t>30/03/2020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2197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D90D-DAC9-4990-8BA1-68DFB291C602}" type="datetimeFigureOut">
              <a:rPr lang="fr-FR" smtClean="0"/>
              <a:t>30/03/2020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4951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03D90D-DAC9-4990-8BA1-68DFB291C602}" type="datetimeFigureOut">
              <a:rPr lang="fr-FR" smtClean="0"/>
              <a:t>30/03/2020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86784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D90D-DAC9-4990-8BA1-68DFB291C602}" type="datetimeFigureOut">
              <a:rPr lang="fr-FR" smtClean="0"/>
              <a:t>30/03/2020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8064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D90D-DAC9-4990-8BA1-68DFB291C602}" type="datetimeFigureOut">
              <a:rPr lang="fr-FR" smtClean="0"/>
              <a:t>30/03/2020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756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D90D-DAC9-4990-8BA1-68DFB291C602}" type="datetimeFigureOut">
              <a:rPr lang="fr-FR" smtClean="0"/>
              <a:t>30/03/2020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7154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D90D-DAC9-4990-8BA1-68DFB291C602}" type="datetimeFigureOut">
              <a:rPr lang="fr-FR" smtClean="0"/>
              <a:t>30/03/2020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4244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03D90D-DAC9-4990-8BA1-68DFB291C602}" type="datetimeFigureOut">
              <a:rPr lang="fr-FR" smtClean="0"/>
              <a:t>30/03/2020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433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03D90D-DAC9-4990-8BA1-68DFB291C602}" type="datetimeFigureOut">
              <a:rPr lang="fr-FR" smtClean="0"/>
              <a:t>30/03/2020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20641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303D90D-DAC9-4990-8BA1-68DFB291C602}" type="datetimeFigureOut">
              <a:rPr lang="fr-FR" smtClean="0"/>
              <a:t>30/03/2020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81479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4F34A1-7864-4C25-BD88-B23FF7CFCF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Présentation orale</a:t>
            </a:r>
            <a:br>
              <a:rPr lang="fr-FR"/>
            </a:b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B6C818A-99F0-4ED3-A5C2-5A6C4DC106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Expérience de Stern et Gerlach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1898149-96BA-442B-BB94-24E3CE940FEC}"/>
              </a:ext>
            </a:extLst>
          </p:cNvPr>
          <p:cNvSpPr txBox="1"/>
          <p:nvPr/>
        </p:nvSpPr>
        <p:spPr>
          <a:xfrm>
            <a:off x="9679463" y="366864"/>
            <a:ext cx="2206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Benjamin Vigneron</a:t>
            </a:r>
          </a:p>
          <a:p>
            <a:r>
              <a:rPr lang="fr-FR" dirty="0"/>
              <a:t>Lucas Wagner</a:t>
            </a:r>
          </a:p>
        </p:txBody>
      </p:sp>
    </p:spTree>
    <p:extLst>
      <p:ext uri="{BB962C8B-B14F-4D97-AF65-F5344CB8AC3E}">
        <p14:creationId xmlns:p14="http://schemas.microsoft.com/office/powerpoint/2010/main" val="2212872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852B06E-83C7-41A3-A35B-BB8A84406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82" y="3255155"/>
            <a:ext cx="4263398" cy="63104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F04D9A7-F2F4-4552-B769-40DBF6DDE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39658" y="302723"/>
            <a:ext cx="4267199" cy="6252554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4A57521-E3C8-4436-89AC-61E1B9AEEDEF}"/>
              </a:ext>
            </a:extLst>
          </p:cNvPr>
          <p:cNvSpPr txBox="1"/>
          <p:nvPr/>
        </p:nvSpPr>
        <p:spPr>
          <a:xfrm>
            <a:off x="5046980" y="5562600"/>
            <a:ext cx="56821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/>
              <a:t>Figure 4 </a:t>
            </a:r>
            <a:r>
              <a:rPr lang="fr-FR" sz="1100" dirty="0"/>
              <a:t>– Distribution spatiale du jet non-défléchi</a:t>
            </a:r>
          </a:p>
        </p:txBody>
      </p:sp>
    </p:spTree>
    <p:extLst>
      <p:ext uri="{BB962C8B-B14F-4D97-AF65-F5344CB8AC3E}">
        <p14:creationId xmlns:p14="http://schemas.microsoft.com/office/powerpoint/2010/main" val="2834674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95E3701-B0F0-4C0D-A8BE-40D69E9F6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25" y="3791417"/>
            <a:ext cx="11376067" cy="1649528"/>
          </a:xfrm>
          <a:prstGeom prst="rect">
            <a:avLst/>
          </a:prstGeom>
        </p:spPr>
      </p:pic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4CDAEB05-C722-4B8A-A39D-A0975C42A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04" y="738710"/>
            <a:ext cx="11355488" cy="232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56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4A55540-2127-40D4-87B5-0B983D8A0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10466" y="-652367"/>
            <a:ext cx="5571067" cy="8162735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592B519-331F-4CB8-9735-DE6E407D7D69}"/>
              </a:ext>
            </a:extLst>
          </p:cNvPr>
          <p:cNvSpPr txBox="1"/>
          <p:nvPr/>
        </p:nvSpPr>
        <p:spPr>
          <a:xfrm>
            <a:off x="9118833" y="6352174"/>
            <a:ext cx="307316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[5] Chacon-</a:t>
            </a:r>
            <a:r>
              <a:rPr lang="en-US" sz="900" dirty="0" err="1"/>
              <a:t>Golcher</a:t>
            </a:r>
            <a:r>
              <a:rPr lang="en-US" sz="900" dirty="0"/>
              <a:t>, Edwin. « Studies in High Current Density Ion Sources for Heavy Ion Fusion Applications », 1 </a:t>
            </a:r>
            <a:r>
              <a:rPr lang="en-US" sz="900" dirty="0" err="1"/>
              <a:t>juin</a:t>
            </a:r>
            <a:r>
              <a:rPr lang="en-US" sz="900" dirty="0"/>
              <a:t> 2002. https://doi.org/10.2172/920171.</a:t>
            </a:r>
            <a:endParaRPr lang="fr-FR" sz="900" dirty="0"/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B0D7FE7-0692-4976-9F70-5D5365B21449}"/>
              </a:ext>
            </a:extLst>
          </p:cNvPr>
          <p:cNvSpPr txBox="1"/>
          <p:nvPr/>
        </p:nvSpPr>
        <p:spPr>
          <a:xfrm>
            <a:off x="1943053" y="6221369"/>
            <a:ext cx="56821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/>
              <a:t>Figure 4 </a:t>
            </a:r>
            <a:r>
              <a:rPr lang="fr-FR" sz="1100" dirty="0"/>
              <a:t>– Distribution spatiale du jet non-défléchi</a:t>
            </a:r>
          </a:p>
        </p:txBody>
      </p:sp>
    </p:spTree>
    <p:extLst>
      <p:ext uri="{BB962C8B-B14F-4D97-AF65-F5344CB8AC3E}">
        <p14:creationId xmlns:p14="http://schemas.microsoft.com/office/powerpoint/2010/main" val="3868715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F00640C-9EF0-4CE1-B121-E0A28D9A9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911" y="826598"/>
            <a:ext cx="4767662" cy="83209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60EAB02-17DD-4ED5-A930-9F92067A9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530" y="3016113"/>
            <a:ext cx="3688939" cy="83209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8E71FE5-0C8C-4B82-A195-CB0523F063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460" y="5205628"/>
            <a:ext cx="8588037" cy="82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73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A4F22366-A532-4CDA-92A4-50F40DD42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26083" y="-944798"/>
            <a:ext cx="5939833" cy="874759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2981D572-A61A-4AE4-AC0B-914D11A9314D}"/>
              </a:ext>
            </a:extLst>
          </p:cNvPr>
          <p:cNvSpPr txBox="1"/>
          <p:nvPr/>
        </p:nvSpPr>
        <p:spPr>
          <a:xfrm>
            <a:off x="1722201" y="6398916"/>
            <a:ext cx="56821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/>
              <a:t>Figure 5 </a:t>
            </a:r>
            <a:r>
              <a:rPr lang="fr-FR" sz="1100" dirty="0"/>
              <a:t>– Distribution spatiale du jet défléchi</a:t>
            </a:r>
          </a:p>
        </p:txBody>
      </p:sp>
    </p:spTree>
    <p:extLst>
      <p:ext uri="{BB962C8B-B14F-4D97-AF65-F5344CB8AC3E}">
        <p14:creationId xmlns:p14="http://schemas.microsoft.com/office/powerpoint/2010/main" val="1076456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F00640C-9EF0-4CE1-B121-E0A28D9A9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911" y="826598"/>
            <a:ext cx="4767662" cy="83209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60EAB02-17DD-4ED5-A930-9F92067A9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530" y="3016113"/>
            <a:ext cx="3688939" cy="83209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8E71FE5-0C8C-4B82-A195-CB0523F063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460" y="5205628"/>
            <a:ext cx="8588037" cy="82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88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A4F22366-A532-4CDA-92A4-50F40DD42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26083" y="-944798"/>
            <a:ext cx="5939833" cy="874759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9428E6E-64B7-4074-BB1A-95AC90633327}"/>
              </a:ext>
            </a:extLst>
          </p:cNvPr>
          <p:cNvSpPr txBox="1"/>
          <p:nvPr/>
        </p:nvSpPr>
        <p:spPr>
          <a:xfrm>
            <a:off x="1722201" y="6398916"/>
            <a:ext cx="56821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/>
              <a:t>Figure 5 </a:t>
            </a:r>
            <a:r>
              <a:rPr lang="fr-FR" sz="1100" dirty="0"/>
              <a:t>– Distribution spatiale du jet défléchi</a:t>
            </a:r>
          </a:p>
        </p:txBody>
      </p:sp>
    </p:spTree>
    <p:extLst>
      <p:ext uri="{BB962C8B-B14F-4D97-AF65-F5344CB8AC3E}">
        <p14:creationId xmlns:p14="http://schemas.microsoft.com/office/powerpoint/2010/main" val="4243706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objet, antenne&#10;&#10;Description générée automatiquement">
            <a:extLst>
              <a:ext uri="{FF2B5EF4-FFF2-40B4-BE49-F238E27FC236}">
                <a16:creationId xmlns:a16="http://schemas.microsoft.com/office/drawing/2014/main" id="{651588DF-FCEE-4C40-A90F-01A949544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84" y="1443482"/>
            <a:ext cx="5294716" cy="397103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2DE874F-3170-4948-BAA9-710146C10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17" y="1443482"/>
            <a:ext cx="5294715" cy="397103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E82B331A-314C-4D6C-A135-46A59C686EF6}"/>
              </a:ext>
            </a:extLst>
          </p:cNvPr>
          <p:cNvSpPr txBox="1"/>
          <p:nvPr/>
        </p:nvSpPr>
        <p:spPr>
          <a:xfrm>
            <a:off x="801284" y="5414518"/>
            <a:ext cx="53897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/>
              <a:t>Figure 6 </a:t>
            </a:r>
            <a:r>
              <a:rPr lang="fr-FR" sz="1100" dirty="0"/>
              <a:t>– Evolution de la déflexion avec l’intensité appliquée à l’électro-aimant (mesuré avec l’oscilloscope)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C8DF02-75CF-4E3E-ADE6-FD719F226C44}"/>
              </a:ext>
            </a:extLst>
          </p:cNvPr>
          <p:cNvSpPr/>
          <p:nvPr/>
        </p:nvSpPr>
        <p:spPr>
          <a:xfrm>
            <a:off x="6348892" y="5414518"/>
            <a:ext cx="519964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i="1" dirty="0"/>
              <a:t>Figure 7 </a:t>
            </a:r>
            <a:r>
              <a:rPr lang="fr-FR" sz="1100" dirty="0"/>
              <a:t>– Evolution de la déflexion avec l’intensité appliquée à l’électro-aimant (mesuré avec </a:t>
            </a:r>
            <a:r>
              <a:rPr lang="fr-FR" sz="1100" dirty="0" err="1"/>
              <a:t>picolog</a:t>
            </a:r>
            <a:r>
              <a:rPr lang="fr-FR" sz="1100" dirty="0"/>
              <a:t> et l’ordinateur)</a:t>
            </a:r>
          </a:p>
        </p:txBody>
      </p:sp>
    </p:spTree>
    <p:extLst>
      <p:ext uri="{BB962C8B-B14F-4D97-AF65-F5344CB8AC3E}">
        <p14:creationId xmlns:p14="http://schemas.microsoft.com/office/powerpoint/2010/main" val="3352209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8204FE2-B5F1-48EF-B5A1-05991559A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272" y="1443482"/>
            <a:ext cx="5294716" cy="3971037"/>
          </a:xfrm>
          <a:prstGeom prst="rect">
            <a:avLst/>
          </a:prstGeom>
        </p:spPr>
      </p:pic>
      <p:pic>
        <p:nvPicPr>
          <p:cNvPr id="3" name="Image 2" descr="Une image contenant objet, antenne&#10;&#10;Description générée automatiquement">
            <a:extLst>
              <a:ext uri="{FF2B5EF4-FFF2-40B4-BE49-F238E27FC236}">
                <a16:creationId xmlns:a16="http://schemas.microsoft.com/office/drawing/2014/main" id="{DBA11B1F-96A4-4FA1-A58E-0E12A1BD2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85" y="1443483"/>
            <a:ext cx="5294715" cy="397103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2CA4517-71DA-40D7-9CEF-20F659E1D5F9}"/>
              </a:ext>
            </a:extLst>
          </p:cNvPr>
          <p:cNvSpPr/>
          <p:nvPr/>
        </p:nvSpPr>
        <p:spPr>
          <a:xfrm>
            <a:off x="801285" y="5414517"/>
            <a:ext cx="529471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i="1" dirty="0"/>
              <a:t>Figure 8 </a:t>
            </a:r>
            <a:r>
              <a:rPr lang="fr-FR" sz="1100" dirty="0"/>
              <a:t>– Evolution du champ magnétique moyen avec l’intensité appliqué à l’électro-aimant (mesuré avec l’oscilloscope)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B5063F-3ED2-42B3-932A-78546447A19C}"/>
              </a:ext>
            </a:extLst>
          </p:cNvPr>
          <p:cNvSpPr/>
          <p:nvPr/>
        </p:nvSpPr>
        <p:spPr>
          <a:xfrm>
            <a:off x="6420272" y="5414517"/>
            <a:ext cx="529471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i="1" dirty="0"/>
              <a:t>Figure 9 </a:t>
            </a:r>
            <a:r>
              <a:rPr lang="fr-FR" sz="1100" dirty="0"/>
              <a:t>– Evolution du champ magnétique moyen avec l’intensité appliquée à l’électro-aimant (mesuré avec </a:t>
            </a:r>
            <a:r>
              <a:rPr lang="fr-FR" sz="1100" dirty="0" err="1"/>
              <a:t>picolog</a:t>
            </a:r>
            <a:r>
              <a:rPr lang="fr-FR" sz="1100" dirty="0"/>
              <a:t> et l’ordinateur)</a:t>
            </a:r>
          </a:p>
        </p:txBody>
      </p:sp>
    </p:spTree>
    <p:extLst>
      <p:ext uri="{BB962C8B-B14F-4D97-AF65-F5344CB8AC3E}">
        <p14:creationId xmlns:p14="http://schemas.microsoft.com/office/powerpoint/2010/main" val="1957052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12F1E0-44E7-4364-B6AD-CF843CB77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fr-FR" dirty="0"/>
              <a:t>Table des matières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9890D3-B522-4A4E-9057-460A8CA32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fr-FR" sz="2400" dirty="0"/>
              <a:t>Introduction</a:t>
            </a:r>
          </a:p>
          <a:p>
            <a:pPr lvl="1"/>
            <a:r>
              <a:rPr lang="fr-FR" dirty="0"/>
              <a:t>Bref historique</a:t>
            </a:r>
          </a:p>
          <a:p>
            <a:pPr lvl="1"/>
            <a:r>
              <a:rPr lang="fr-FR" dirty="0"/>
              <a:t>Objectifs du laboratoire</a:t>
            </a:r>
          </a:p>
          <a:p>
            <a:r>
              <a:rPr lang="fr-FR" sz="2400" dirty="0"/>
              <a:t>Présentation du montage</a:t>
            </a:r>
          </a:p>
          <a:p>
            <a:r>
              <a:rPr lang="fr-FR" sz="2400" dirty="0"/>
              <a:t>Vérification de la loi de Langmuir</a:t>
            </a:r>
          </a:p>
          <a:p>
            <a:r>
              <a:rPr lang="fr-FR" sz="2400" dirty="0"/>
              <a:t>Distribution spatiale du jet non-défléchi</a:t>
            </a:r>
          </a:p>
          <a:p>
            <a:r>
              <a:rPr lang="fr-FR" sz="2400" dirty="0"/>
              <a:t>Distribution spatiale du jet défléchi</a:t>
            </a:r>
          </a:p>
          <a:p>
            <a:r>
              <a:rPr lang="fr-FR" sz="24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626193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E0AD424B-948F-463A-B6D5-58F7B0D5DE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5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A81CFA1-BC66-4DEE-9FA6-01E42E306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</a:rPr>
              <a:t>1. 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CE69D3-6BA6-49A1-ACAC-578451E8B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FR" sz="2000" dirty="0">
                <a:solidFill>
                  <a:srgbClr val="FFFFFF"/>
                </a:solidFill>
              </a:rPr>
              <a:t>HISTORIQUE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C160251-F00B-4953-B2CC-093C4182DD32}"/>
              </a:ext>
            </a:extLst>
          </p:cNvPr>
          <p:cNvSpPr txBox="1"/>
          <p:nvPr/>
        </p:nvSpPr>
        <p:spPr>
          <a:xfrm>
            <a:off x="464975" y="2390542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FE523BF-E8C0-4993-B691-EC4F1C0F7CFF}"/>
              </a:ext>
            </a:extLst>
          </p:cNvPr>
          <p:cNvSpPr txBox="1"/>
          <p:nvPr/>
        </p:nvSpPr>
        <p:spPr>
          <a:xfrm>
            <a:off x="6096000" y="6488667"/>
            <a:ext cx="6372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[1] Gerlach, Walther, et Otto Stern. </a:t>
            </a:r>
            <a:r>
              <a:rPr lang="fr-FR" sz="900" dirty="0"/>
              <a:t>« Der experimentelle Nachweis der Richtungsquantelung im Magnetfeld ». </a:t>
            </a:r>
            <a:r>
              <a:rPr lang="fr-FR" sz="900" i="1" dirty="0"/>
              <a:t>Zeitschrift für Physik</a:t>
            </a:r>
            <a:r>
              <a:rPr lang="fr-FR" sz="900" dirty="0"/>
              <a:t> 9, n</a:t>
            </a:r>
            <a:r>
              <a:rPr lang="fr-FR" sz="900" baseline="30000" dirty="0"/>
              <a:t>o</a:t>
            </a:r>
            <a:r>
              <a:rPr lang="fr-FR" sz="900" dirty="0"/>
              <a:t> 1 (1 décembre 1922)</a:t>
            </a:r>
          </a:p>
        </p:txBody>
      </p:sp>
    </p:spTree>
    <p:extLst>
      <p:ext uri="{BB962C8B-B14F-4D97-AF65-F5344CB8AC3E}">
        <p14:creationId xmlns:p14="http://schemas.microsoft.com/office/powerpoint/2010/main" val="261843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id="{8FE97046-9DF3-4C8D-ADEA-95644A5EFEFC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12496799" y="189159"/>
            <a:ext cx="21474836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18">
            <a:extLst>
              <a:ext uri="{FF2B5EF4-FFF2-40B4-BE49-F238E27FC236}">
                <a16:creationId xmlns:a16="http://schemas.microsoft.com/office/drawing/2014/main" id="{6017A94A-70F6-4102-8CDB-CAB3A0040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286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19">
            <a:extLst>
              <a:ext uri="{FF2B5EF4-FFF2-40B4-BE49-F238E27FC236}">
                <a16:creationId xmlns:a16="http://schemas.microsoft.com/office/drawing/2014/main" id="{83AE4E5B-E028-4FD0-9AFF-A7AD454B4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2438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0">
            <a:extLst>
              <a:ext uri="{FF2B5EF4-FFF2-40B4-BE49-F238E27FC236}">
                <a16:creationId xmlns:a16="http://schemas.microsoft.com/office/drawing/2014/main" id="{4098D059-CA89-4B98-86EB-3ECC83A81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27993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21">
            <a:extLst>
              <a:ext uri="{FF2B5EF4-FFF2-40B4-BE49-F238E27FC236}">
                <a16:creationId xmlns:a16="http://schemas.microsoft.com/office/drawing/2014/main" id="{0AA5013C-7966-47F8-9B27-2DA41F075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2743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22">
            <a:extLst>
              <a:ext uri="{FF2B5EF4-FFF2-40B4-BE49-F238E27FC236}">
                <a16:creationId xmlns:a16="http://schemas.microsoft.com/office/drawing/2014/main" id="{DC3D29CF-D1F4-44BF-B528-2F3051BF6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895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94D6563A-149C-4FA3-B0AB-5D315299F0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3048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Rectangle 25">
            <a:extLst>
              <a:ext uri="{FF2B5EF4-FFF2-40B4-BE49-F238E27FC236}">
                <a16:creationId xmlns:a16="http://schemas.microsoft.com/office/drawing/2014/main" id="{F6A4D1F4-8770-44B5-BCED-13266A4BBB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3505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Rectangle 26">
            <a:extLst>
              <a:ext uri="{FF2B5EF4-FFF2-40B4-BE49-F238E27FC236}">
                <a16:creationId xmlns:a16="http://schemas.microsoft.com/office/drawing/2014/main" id="{8EDB80AE-98A4-4075-BDD7-3B4CAABED6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3505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4A3F287D-975C-4A17-8F99-CC27792D4D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3810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42A6BA77-94B0-4608-9C81-35959BE03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396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30">
            <a:extLst>
              <a:ext uri="{FF2B5EF4-FFF2-40B4-BE49-F238E27FC236}">
                <a16:creationId xmlns:a16="http://schemas.microsoft.com/office/drawing/2014/main" id="{9C066941-8177-4E03-8955-7DC72774D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426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Rectangle 31">
            <a:extLst>
              <a:ext uri="{FF2B5EF4-FFF2-40B4-BE49-F238E27FC236}">
                <a16:creationId xmlns:a16="http://schemas.microsoft.com/office/drawing/2014/main" id="{373112EB-2F4B-4992-911E-0F1B396CF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426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Rectangle 32">
            <a:extLst>
              <a:ext uri="{FF2B5EF4-FFF2-40B4-BE49-F238E27FC236}">
                <a16:creationId xmlns:a16="http://schemas.microsoft.com/office/drawing/2014/main" id="{52870DA3-1B21-4040-B0DB-F254C66598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724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Rectangle 33">
            <a:extLst>
              <a:ext uri="{FF2B5EF4-FFF2-40B4-BE49-F238E27FC236}">
                <a16:creationId xmlns:a16="http://schemas.microsoft.com/office/drawing/2014/main" id="{7518501E-1BF5-48E4-A46C-135686708F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572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Rectangle 34">
            <a:extLst>
              <a:ext uri="{FF2B5EF4-FFF2-40B4-BE49-F238E27FC236}">
                <a16:creationId xmlns:a16="http://schemas.microsoft.com/office/drawing/2014/main" id="{935050A9-68CD-4E26-B562-DFAD74FE1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4724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Rectangle 35">
            <a:extLst>
              <a:ext uri="{FF2B5EF4-FFF2-40B4-BE49-F238E27FC236}">
                <a16:creationId xmlns:a16="http://schemas.microsoft.com/office/drawing/2014/main" id="{E0C782AA-048A-4F2E-B083-7ABF19949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4876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4" name="Image 63">
            <a:extLst>
              <a:ext uri="{FF2B5EF4-FFF2-40B4-BE49-F238E27FC236}">
                <a16:creationId xmlns:a16="http://schemas.microsoft.com/office/drawing/2014/main" id="{AAC991C6-B4F3-4B6C-91AC-E6EE89588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475" y="1795824"/>
            <a:ext cx="2193826" cy="797756"/>
          </a:xfrm>
          <a:prstGeom prst="rect">
            <a:avLst/>
          </a:prstGeom>
        </p:spPr>
      </p:pic>
      <p:pic>
        <p:nvPicPr>
          <p:cNvPr id="66" name="Image 65">
            <a:extLst>
              <a:ext uri="{FF2B5EF4-FFF2-40B4-BE49-F238E27FC236}">
                <a16:creationId xmlns:a16="http://schemas.microsoft.com/office/drawing/2014/main" id="{25AFBEBA-3A2A-450B-96EB-2D50A03AB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201" y="3962400"/>
            <a:ext cx="4079598" cy="999636"/>
          </a:xfrm>
          <a:prstGeom prst="rect">
            <a:avLst/>
          </a:prstGeom>
        </p:spPr>
      </p:pic>
      <p:pic>
        <p:nvPicPr>
          <p:cNvPr id="68" name="Image 67">
            <a:extLst>
              <a:ext uri="{FF2B5EF4-FFF2-40B4-BE49-F238E27FC236}">
                <a16:creationId xmlns:a16="http://schemas.microsoft.com/office/drawing/2014/main" id="{8CF01C2E-55B6-4494-AEB3-45CBDCF48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822" y="1763346"/>
            <a:ext cx="2606704" cy="945568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E078AD96-3516-4650-B0DA-42D9F06609FD}"/>
              </a:ext>
            </a:extLst>
          </p:cNvPr>
          <p:cNvSpPr txBox="1"/>
          <p:nvPr/>
        </p:nvSpPr>
        <p:spPr>
          <a:xfrm>
            <a:off x="6961974" y="6355112"/>
            <a:ext cx="523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[2] Beaulieu, Luc. « Protocole de laboratoire »</a:t>
            </a:r>
          </a:p>
          <a:p>
            <a:r>
              <a:rPr lang="fr-FR" sz="900" dirty="0"/>
              <a:t>[3] « Expérience de Stern et Gerlach ». In </a:t>
            </a:r>
            <a:r>
              <a:rPr lang="fr-FR" sz="900" i="1" dirty="0"/>
              <a:t>Wikipédia</a:t>
            </a:r>
            <a:r>
              <a:rPr lang="fr-FR" sz="900" dirty="0"/>
              <a:t>, 29 août 2018. https://fr.wikipedia.org/w/index.php?title=Exp%C3%A9rience_de_Stern_et_Gerlach&amp;oldid=151746703</a:t>
            </a:r>
          </a:p>
          <a:p>
            <a:endParaRPr lang="fr-FR" sz="900" dirty="0"/>
          </a:p>
        </p:txBody>
      </p:sp>
    </p:spTree>
    <p:extLst>
      <p:ext uri="{BB962C8B-B14F-4D97-AF65-F5344CB8AC3E}">
        <p14:creationId xmlns:p14="http://schemas.microsoft.com/office/powerpoint/2010/main" val="2607789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C65269A-51F3-4F78-99AB-B2A4E88FB5E2}"/>
              </a:ext>
            </a:extLst>
          </p:cNvPr>
          <p:cNvSpPr txBox="1"/>
          <p:nvPr/>
        </p:nvSpPr>
        <p:spPr>
          <a:xfrm>
            <a:off x="838200" y="963877"/>
            <a:ext cx="3494362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4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Objectifs du laboratoire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507E82D-FA3B-4B2C-8F6F-3DE787487228}"/>
              </a:ext>
            </a:extLst>
          </p:cNvPr>
          <p:cNvSpPr txBox="1"/>
          <p:nvPr/>
        </p:nvSpPr>
        <p:spPr>
          <a:xfrm>
            <a:off x="4976031" y="320040"/>
            <a:ext cx="6377769" cy="6217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Déterminer les conditions expérimentales de production et de détection d’un jet atomique de potassium. (présentation du montage)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Vérifier la loi de Langmuir. (Expérience 1)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Mesurer la distribution spatiale du jet atomique non-défléchi. (Expérience 2)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Déterminer les conditions optimales d’observation du phénomène de quantification spatiale.</a:t>
            </a:r>
          </a:p>
          <a:p>
            <a:pPr marL="228600" lvl="1">
              <a:lnSpc>
                <a:spcPct val="90000"/>
              </a:lnSpc>
              <a:spcAft>
                <a:spcPts val="600"/>
              </a:spcAft>
            </a:pPr>
            <a:endParaRPr lang="fr-FR" sz="2000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Mesurer la distribution spatiale du jet atomique défléchi. (Expérience 3)</a:t>
            </a:r>
          </a:p>
          <a:p>
            <a:pPr marL="446088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Mettre en évidence le phénomène de déflexion magnétique d’un jet atomique dans un champ magnétique non uniforme.</a:t>
            </a:r>
          </a:p>
          <a:p>
            <a:pPr marL="446088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Évaluer l’ordre de grandeur du gradient moyen du champ magnétique non uniforme responsable de la déflexion magnétique du jet de potassium.</a:t>
            </a:r>
          </a:p>
        </p:txBody>
      </p:sp>
    </p:spTree>
    <p:extLst>
      <p:ext uri="{BB962C8B-B14F-4D97-AF65-F5344CB8AC3E}">
        <p14:creationId xmlns:p14="http://schemas.microsoft.com/office/powerpoint/2010/main" val="3565631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intérieur, table, assis, cuisine&#10;&#10;Description générée automatiquement">
            <a:extLst>
              <a:ext uri="{FF2B5EF4-FFF2-40B4-BE49-F238E27FC236}">
                <a16:creationId xmlns:a16="http://schemas.microsoft.com/office/drawing/2014/main" id="{B9B95AB2-DA48-4CD2-A696-F16EACDF3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836" y="-1"/>
            <a:ext cx="8590327" cy="6442745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BB72253A-BE38-400F-95A5-8ACB4E9E4FF0}"/>
              </a:ext>
            </a:extLst>
          </p:cNvPr>
          <p:cNvSpPr txBox="1"/>
          <p:nvPr/>
        </p:nvSpPr>
        <p:spPr>
          <a:xfrm>
            <a:off x="8419750" y="6534834"/>
            <a:ext cx="3942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0" dirty="0"/>
              <a:t>[4] Barthelemy, Wulfran. « La thermo-ionisation en spectrométrie de masse isotopique »</a:t>
            </a:r>
          </a:p>
          <a:p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5A02B00-26C0-4A28-B84F-01E432CD8D72}"/>
              </a:ext>
            </a:extLst>
          </p:cNvPr>
          <p:cNvSpPr txBox="1"/>
          <p:nvPr/>
        </p:nvSpPr>
        <p:spPr>
          <a:xfrm>
            <a:off x="1800836" y="6442744"/>
            <a:ext cx="56821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/>
              <a:t>Figure 1 </a:t>
            </a:r>
            <a:r>
              <a:rPr lang="fr-FR" sz="1100" dirty="0"/>
              <a:t>– Montage utilisé pour le laboratoire.</a:t>
            </a:r>
          </a:p>
        </p:txBody>
      </p:sp>
    </p:spTree>
    <p:extLst>
      <p:ext uri="{BB962C8B-B14F-4D97-AF65-F5344CB8AC3E}">
        <p14:creationId xmlns:p14="http://schemas.microsoft.com/office/powerpoint/2010/main" val="3200574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intérieur, table, blanc, ordinateur&#10;&#10;Description générée automatiquement">
            <a:extLst>
              <a:ext uri="{FF2B5EF4-FFF2-40B4-BE49-F238E27FC236}">
                <a16:creationId xmlns:a16="http://schemas.microsoft.com/office/drawing/2014/main" id="{920CDFDF-45FD-46DC-9274-DBE086D86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077" y="0"/>
            <a:ext cx="8651846" cy="648888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5D28A6F-4A8F-4CC3-A281-EB53BC71C76C}"/>
              </a:ext>
            </a:extLst>
          </p:cNvPr>
          <p:cNvSpPr txBox="1"/>
          <p:nvPr/>
        </p:nvSpPr>
        <p:spPr>
          <a:xfrm>
            <a:off x="1770077" y="6488885"/>
            <a:ext cx="56821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/>
              <a:t>Figure 2 </a:t>
            </a:r>
            <a:r>
              <a:rPr lang="fr-FR" sz="1100" dirty="0"/>
              <a:t>– Appareils de mesure utilisés pour le laboratoire.</a:t>
            </a:r>
          </a:p>
        </p:txBody>
      </p:sp>
    </p:spTree>
    <p:extLst>
      <p:ext uri="{BB962C8B-B14F-4D97-AF65-F5344CB8AC3E}">
        <p14:creationId xmlns:p14="http://schemas.microsoft.com/office/powerpoint/2010/main" val="382821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D4F2951-7D77-4937-877A-625A5EBA0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55" y="1889976"/>
            <a:ext cx="4299513" cy="66466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2907166-632C-4026-9C5B-F632B7460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489" y="1627801"/>
            <a:ext cx="5426756" cy="118900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7D1DF1-687F-4BEA-B314-16E3C6141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811" y="3296523"/>
            <a:ext cx="5950288" cy="66466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9BAAB59-41ED-430A-8EE0-71772955E8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357" y="4703070"/>
            <a:ext cx="4691195" cy="92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4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BB19DB3-7906-499A-B2D3-8E4EF2ABD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07" y="456638"/>
            <a:ext cx="7269487" cy="545211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A60C5B8-BC88-4818-B9D4-0E4F40E36FD2}"/>
              </a:ext>
            </a:extLst>
          </p:cNvPr>
          <p:cNvSpPr txBox="1"/>
          <p:nvPr/>
        </p:nvSpPr>
        <p:spPr>
          <a:xfrm>
            <a:off x="8298634" y="1853282"/>
            <a:ext cx="3333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L"/>
            </a:pPr>
            <a:r>
              <a:rPr lang="fr-FR" sz="2400" dirty="0">
                <a:sym typeface="Symbol" panose="05050102010706020507" pitchFamily="18" charset="2"/>
              </a:rPr>
              <a:t>= 15 077 K</a:t>
            </a:r>
          </a:p>
          <a:p>
            <a:r>
              <a:rPr lang="fr-FR" sz="2400" dirty="0">
                <a:sym typeface="Symbol" panose="05050102010706020507" pitchFamily="18" charset="2"/>
              </a:rPr>
              <a:t> = 1,30 eV</a:t>
            </a:r>
            <a:endParaRPr lang="fr-FR" sz="24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DFD8454-4922-485A-B621-2414EB6CE0F0}"/>
              </a:ext>
            </a:extLst>
          </p:cNvPr>
          <p:cNvSpPr txBox="1"/>
          <p:nvPr/>
        </p:nvSpPr>
        <p:spPr>
          <a:xfrm>
            <a:off x="8689159" y="1195142"/>
            <a:ext cx="2552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Expérience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5B0DE6B-DABE-4334-828B-09D5C7D70D24}"/>
              </a:ext>
            </a:extLst>
          </p:cNvPr>
          <p:cNvSpPr txBox="1"/>
          <p:nvPr/>
        </p:nvSpPr>
        <p:spPr>
          <a:xfrm>
            <a:off x="8689159" y="3320817"/>
            <a:ext cx="2276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Théorie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A4942FB-4F3B-445F-8B3D-F151C2491717}"/>
              </a:ext>
            </a:extLst>
          </p:cNvPr>
          <p:cNvSpPr txBox="1"/>
          <p:nvPr/>
        </p:nvSpPr>
        <p:spPr>
          <a:xfrm>
            <a:off x="8298634" y="4224056"/>
            <a:ext cx="3333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L"/>
            </a:pPr>
            <a:r>
              <a:rPr lang="fr-FR" sz="2400" dirty="0">
                <a:sym typeface="Symbol" panose="05050102010706020507" pitchFamily="18" charset="2"/>
              </a:rPr>
              <a:t>= 10 497 K</a:t>
            </a:r>
          </a:p>
          <a:p>
            <a:r>
              <a:rPr lang="fr-FR" sz="2400" dirty="0">
                <a:sym typeface="Symbol" panose="05050102010706020507" pitchFamily="18" charset="2"/>
              </a:rPr>
              <a:t> = 0,90 eV</a:t>
            </a:r>
            <a:endParaRPr lang="fr-FR" sz="2400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6F246E1E-AC96-456E-ABA3-BAAF6BF72F2C}"/>
              </a:ext>
            </a:extLst>
          </p:cNvPr>
          <p:cNvSpPr txBox="1"/>
          <p:nvPr/>
        </p:nvSpPr>
        <p:spPr>
          <a:xfrm>
            <a:off x="803906" y="5908753"/>
            <a:ext cx="72694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/>
              <a:t>Figure 3 </a:t>
            </a:r>
            <a:r>
              <a:rPr lang="fr-FR" sz="1100" dirty="0"/>
              <a:t>– Vérification de la loi de Langmuir avec un fit exponentiel sur les données.</a:t>
            </a:r>
          </a:p>
        </p:txBody>
      </p:sp>
    </p:spTree>
    <p:extLst>
      <p:ext uri="{BB962C8B-B14F-4D97-AF65-F5344CB8AC3E}">
        <p14:creationId xmlns:p14="http://schemas.microsoft.com/office/powerpoint/2010/main" val="1268878954"/>
      </p:ext>
    </p:extLst>
  </p:cSld>
  <p:clrMapOvr>
    <a:masterClrMapping/>
  </p:clrMapOvr>
</p:sld>
</file>

<file path=ppt/theme/theme1.xml><?xml version="1.0" encoding="utf-8"?>
<a:theme xmlns:a="http://schemas.openxmlformats.org/drawingml/2006/main" name="Cadrage">
  <a:themeElements>
    <a:clrScheme name="Nuances de gri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adrag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dra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TM10001105[[fn=Cadrage]]</Template>
  <TotalTime>694</TotalTime>
  <Words>476</Words>
  <Application>Microsoft Office PowerPoint</Application>
  <PresentationFormat>Grand écran</PresentationFormat>
  <Paragraphs>65</Paragraphs>
  <Slides>18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2" baseType="lpstr">
      <vt:lpstr>Arial</vt:lpstr>
      <vt:lpstr>Franklin Gothic Book</vt:lpstr>
      <vt:lpstr>Symbol</vt:lpstr>
      <vt:lpstr>Cadrage</vt:lpstr>
      <vt:lpstr>Présentation orale </vt:lpstr>
      <vt:lpstr>Table des matières</vt:lpstr>
      <vt:lpstr>1. Introduction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orale </dc:title>
  <dc:creator>Benjamin Vigneron</dc:creator>
  <cp:lastModifiedBy>Microsoft</cp:lastModifiedBy>
  <cp:revision>13</cp:revision>
  <dcterms:created xsi:type="dcterms:W3CDTF">2020-03-27T20:50:17Z</dcterms:created>
  <dcterms:modified xsi:type="dcterms:W3CDTF">2020-03-30T09:10:51Z</dcterms:modified>
</cp:coreProperties>
</file>